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79" r:id="rId2"/>
    <p:sldId id="280" r:id="rId3"/>
    <p:sldId id="281" r:id="rId4"/>
    <p:sldId id="300" r:id="rId5"/>
    <p:sldId id="285" r:id="rId6"/>
    <p:sldId id="283" r:id="rId7"/>
    <p:sldId id="289" r:id="rId8"/>
    <p:sldId id="284" r:id="rId9"/>
    <p:sldId id="286" r:id="rId10"/>
    <p:sldId id="299" r:id="rId11"/>
    <p:sldId id="288" r:id="rId12"/>
    <p:sldId id="297" r:id="rId13"/>
  </p:sldIdLst>
  <p:sldSz cx="12192000" cy="6858000"/>
  <p:notesSz cx="6858000" cy="9144000"/>
  <p:embeddedFontLst>
    <p:embeddedFont>
      <p:font typeface="思源黑体 Normal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思源黑体 Bold" panose="020B0800000000000000" pitchFamily="34" charset="-122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1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0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AD01D8A8-F74F-D805-C3B8-70F86416C511}"/>
              </a:ext>
            </a:extLst>
          </p:cNvPr>
          <p:cNvSpPr txBox="1">
            <a:spLocks/>
          </p:cNvSpPr>
          <p:nvPr userDrawn="1"/>
        </p:nvSpPr>
        <p:spPr>
          <a:xfrm>
            <a:off x="11378241" y="6370727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4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4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EEA120E8-3E69-4A3A-11AB-769CB8B9B585}"/>
              </a:ext>
            </a:extLst>
          </p:cNvPr>
          <p:cNvSpPr txBox="1">
            <a:spLocks/>
          </p:cNvSpPr>
          <p:nvPr userDrawn="1"/>
        </p:nvSpPr>
        <p:spPr>
          <a:xfrm>
            <a:off x="11205713" y="6362101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097153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4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65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6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0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71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7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73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7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4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1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8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8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5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5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8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F4C8C-89BA-452C-96EE-313DAD4A6C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文本框 4"/>
          <p:cNvSpPr txBox="1"/>
          <p:nvPr/>
        </p:nvSpPr>
        <p:spPr>
          <a:xfrm>
            <a:off x="-326366" y="1443253"/>
            <a:ext cx="12844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Computation Intelligence</a:t>
            </a:r>
          </a:p>
          <a:p>
            <a:pPr algn="ctr"/>
            <a:r>
              <a:rPr kumimoji="1" lang="en-US" altLang="ja-JP" sz="5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/>
                <a:ea typeface="ＭＳ Ｐゴシック"/>
              </a:rPr>
              <a:t>Feature Selection Problem</a:t>
            </a:r>
            <a:endParaRPr kumimoji="1" lang="en-US" altLang="zh-CN" sz="54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/>
              <a:ea typeface="ＭＳ Ｐゴシック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23F6A3-E911-E5B1-27E6-5C8F9672C24D}"/>
              </a:ext>
            </a:extLst>
          </p:cNvPr>
          <p:cNvSpPr txBox="1"/>
          <p:nvPr/>
        </p:nvSpPr>
        <p:spPr>
          <a:xfrm>
            <a:off x="2884918" y="3528489"/>
            <a:ext cx="6422164" cy="197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ja-JP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Dec. </a:t>
            </a:r>
            <a:r>
              <a:rPr kumimoji="1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13</a:t>
            </a:r>
            <a:r>
              <a:rPr kumimoji="1" lang="en-US" altLang="ja-JP" sz="36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th</a:t>
            </a:r>
            <a:r>
              <a:rPr kumimoji="1" lang="en-US" altLang="ja-JP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, 2022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ja-JP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Student ID: 44221516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ja-JP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Ouyang Shiyu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233C7B8A-3299-CD65-B762-2C259DB1E45D}"/>
              </a:ext>
            </a:extLst>
          </p:cNvPr>
          <p:cNvCxnSpPr>
            <a:cxnSpLocks/>
          </p:cNvCxnSpPr>
          <p:nvPr/>
        </p:nvCxnSpPr>
        <p:spPr>
          <a:xfrm>
            <a:off x="2092196" y="3390181"/>
            <a:ext cx="800760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7">
            <a:extLst>
              <a:ext uri="{FF2B5EF4-FFF2-40B4-BE49-F238E27FC236}">
                <a16:creationId xmlns:a16="http://schemas.microsoft.com/office/drawing/2014/main" id="{3B101501-4F3E-6275-AC78-3044D821E6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文本框 1"/>
          <p:cNvSpPr txBox="1"/>
          <p:nvPr/>
        </p:nvSpPr>
        <p:spPr>
          <a:xfrm>
            <a:off x="3151237" y="2571179"/>
            <a:ext cx="588952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Results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14AB3550-07A8-7764-0C6C-51F8D0BB7B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E8EE47-6880-2077-3F99-AC653B914659}"/>
              </a:ext>
            </a:extLst>
          </p:cNvPr>
          <p:cNvSpPr txBox="1"/>
          <p:nvPr/>
        </p:nvSpPr>
        <p:spPr>
          <a:xfrm>
            <a:off x="381710" y="177047"/>
            <a:ext cx="54072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Comparison results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0DD7EC-A605-DFAA-376E-54D4BA72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78" y="1256965"/>
            <a:ext cx="4843092" cy="1432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B85C79-9CFD-F1F8-DA0F-E01061BB0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0" y="2877137"/>
            <a:ext cx="5485714" cy="36571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A620B0-6335-9663-65C3-57BB71CDC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93" y="2877136"/>
            <a:ext cx="5485714" cy="3657143"/>
          </a:xfrm>
          <a:prstGeom prst="rect">
            <a:avLst/>
          </a:prstGeom>
        </p:spPr>
      </p:pic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FB6682AB-BBBB-9D61-6F06-A7117E05E7F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文本框 2"/>
          <p:cNvSpPr txBox="1"/>
          <p:nvPr/>
        </p:nvSpPr>
        <p:spPr>
          <a:xfrm>
            <a:off x="2473951" y="2828835"/>
            <a:ext cx="767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Thank you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DAFADE-588D-0ED7-AA7B-BA640A23A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5F4C8C-89BA-452C-96EE-313DAD4A6C3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文本框 1"/>
          <p:cNvSpPr txBox="1"/>
          <p:nvPr/>
        </p:nvSpPr>
        <p:spPr>
          <a:xfrm>
            <a:off x="2412158" y="3240383"/>
            <a:ext cx="293734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Topic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586" name="文本框 3"/>
          <p:cNvSpPr txBox="1"/>
          <p:nvPr/>
        </p:nvSpPr>
        <p:spPr>
          <a:xfrm>
            <a:off x="7748354" y="3240383"/>
            <a:ext cx="259471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588" name="文本框 5"/>
          <p:cNvSpPr txBox="1"/>
          <p:nvPr/>
        </p:nvSpPr>
        <p:spPr>
          <a:xfrm>
            <a:off x="2427844" y="4505868"/>
            <a:ext cx="293734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 algorithm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048590" name="椭圆 7"/>
          <p:cNvSpPr/>
          <p:nvPr/>
        </p:nvSpPr>
        <p:spPr>
          <a:xfrm>
            <a:off x="1647663" y="3180106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591" name="椭圆 8"/>
          <p:cNvSpPr/>
          <p:nvPr/>
        </p:nvSpPr>
        <p:spPr>
          <a:xfrm>
            <a:off x="6961381" y="3180106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592" name="椭圆 9"/>
          <p:cNvSpPr/>
          <p:nvPr/>
        </p:nvSpPr>
        <p:spPr>
          <a:xfrm>
            <a:off x="1647663" y="4445591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03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593" name="椭圆 10"/>
          <p:cNvSpPr/>
          <p:nvPr/>
        </p:nvSpPr>
        <p:spPr>
          <a:xfrm>
            <a:off x="6961381" y="4445591"/>
            <a:ext cx="643774" cy="643774"/>
          </a:xfrm>
          <a:prstGeom prst="ellipse">
            <a:avLst/>
          </a:prstGeom>
          <a:solidFill>
            <a:srgbClr val="355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04</a:t>
            </a:r>
            <a:endParaRPr lang="zh-CN" altLang="en-US" sz="11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595" name="文本框 12"/>
          <p:cNvSpPr txBox="1"/>
          <p:nvPr/>
        </p:nvSpPr>
        <p:spPr>
          <a:xfrm>
            <a:off x="7817364" y="4505868"/>
            <a:ext cx="259471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8596" name="文本框 13"/>
          <p:cNvSpPr txBox="1"/>
          <p:nvPr/>
        </p:nvSpPr>
        <p:spPr>
          <a:xfrm>
            <a:off x="4301916" y="1389676"/>
            <a:ext cx="28029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ＭＳ Ｐゴシック"/>
              </a:rPr>
              <a:t>Content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D1C8BBB-6B40-0B25-4C9C-194D5C80CE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"/>
          <p:cNvSpPr txBox="1"/>
          <p:nvPr/>
        </p:nvSpPr>
        <p:spPr>
          <a:xfrm>
            <a:off x="3151237" y="2921168"/>
            <a:ext cx="588952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Topic analysis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2" name="灯片编号占位符 7">
            <a:extLst>
              <a:ext uri="{FF2B5EF4-FFF2-40B4-BE49-F238E27FC236}">
                <a16:creationId xmlns:a16="http://schemas.microsoft.com/office/drawing/2014/main" id="{757C7B5F-3935-2048-5091-5FD3685CAA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189D04-BE87-71F1-4B49-E31310CF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0" y="1923068"/>
            <a:ext cx="11861540" cy="47134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214206-3ABA-8615-1BFF-29B2966EC209}"/>
              </a:ext>
            </a:extLst>
          </p:cNvPr>
          <p:cNvSpPr txBox="1"/>
          <p:nvPr/>
        </p:nvSpPr>
        <p:spPr>
          <a:xfrm>
            <a:off x="165231" y="2060277"/>
            <a:ext cx="614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2. More efficient GA algorithm 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254B3B-AA5F-8D96-6585-52ECAF9E4F67}"/>
              </a:ext>
            </a:extLst>
          </p:cNvPr>
          <p:cNvSpPr txBox="1"/>
          <p:nvPr/>
        </p:nvSpPr>
        <p:spPr>
          <a:xfrm>
            <a:off x="165230" y="502803"/>
            <a:ext cx="2417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1B87D2-8C81-31DA-2210-7E1B88AE64DF}"/>
              </a:ext>
            </a:extLst>
          </p:cNvPr>
          <p:cNvSpPr txBox="1"/>
          <p:nvPr/>
        </p:nvSpPr>
        <p:spPr>
          <a:xfrm>
            <a:off x="165232" y="1266507"/>
            <a:ext cx="598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1. A suitable regression model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84E8C4-014D-3AB2-0EE0-6AF37173A3A1}"/>
              </a:ext>
            </a:extLst>
          </p:cNvPr>
          <p:cNvSpPr txBox="1"/>
          <p:nvPr/>
        </p:nvSpPr>
        <p:spPr>
          <a:xfrm>
            <a:off x="165231" y="2865702"/>
            <a:ext cx="794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3. Features after selection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文本框 1"/>
          <p:cNvSpPr txBox="1"/>
          <p:nvPr/>
        </p:nvSpPr>
        <p:spPr>
          <a:xfrm>
            <a:off x="2369389" y="2921168"/>
            <a:ext cx="745322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Regression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2" name="灯片编号占位符 7">
            <a:extLst>
              <a:ext uri="{FF2B5EF4-FFF2-40B4-BE49-F238E27FC236}">
                <a16:creationId xmlns:a16="http://schemas.microsoft.com/office/drawing/2014/main" id="{CC32FE00-9F15-792F-359F-42A6C0B4EC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框 1"/>
          <p:cNvSpPr txBox="1"/>
          <p:nvPr/>
        </p:nvSpPr>
        <p:spPr>
          <a:xfrm>
            <a:off x="583133" y="316249"/>
            <a:ext cx="628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 method choose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1048629" name="文本框 29"/>
          <p:cNvSpPr txBox="1"/>
          <p:nvPr/>
        </p:nvSpPr>
        <p:spPr>
          <a:xfrm>
            <a:off x="6458963" y="2746226"/>
            <a:ext cx="322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510743C-FEEC-1FDD-09E5-00BDDE025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357440"/>
                  </p:ext>
                </p:extLst>
              </p:nvPr>
            </p:nvGraphicFramePr>
            <p:xfrm>
              <a:off x="1366886" y="1732496"/>
              <a:ext cx="4510460" cy="3393007"/>
            </p:xfrm>
            <a:graphic>
              <a:graphicData uri="http://schemas.openxmlformats.org/drawingml/2006/table">
                <a:tbl>
                  <a:tblPr/>
                  <a:tblGrid>
                    <a:gridCol w="3175904">
                      <a:extLst>
                        <a:ext uri="{9D8B030D-6E8A-4147-A177-3AD203B41FA5}">
                          <a16:colId xmlns:a16="http://schemas.microsoft.com/office/drawing/2014/main" val="825897032"/>
                        </a:ext>
                      </a:extLst>
                    </a:gridCol>
                    <a:gridCol w="1334556">
                      <a:extLst>
                        <a:ext uri="{9D8B030D-6E8A-4147-A177-3AD203B41FA5}">
                          <a16:colId xmlns:a16="http://schemas.microsoft.com/office/drawing/2014/main" val="288175026"/>
                        </a:ext>
                      </a:extLst>
                    </a:gridCol>
                  </a:tblGrid>
                  <a:tr h="44352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Regression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sz="18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等线" panose="02010600030101010101" pitchFamily="2" charset="-122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9694579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Linear Regression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0.89284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8281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Ridge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0.881378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538993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RandomForest Regressor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0.877568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06459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SGD Regressor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0.871479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1356138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ElasticNet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0.854351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1686740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Lasso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0.851623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606093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SVR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0.844713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41880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510743C-FEEC-1FDD-09E5-00BDDE025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357440"/>
                  </p:ext>
                </p:extLst>
              </p:nvPr>
            </p:nvGraphicFramePr>
            <p:xfrm>
              <a:off x="1366886" y="1732496"/>
              <a:ext cx="4510460" cy="3393007"/>
            </p:xfrm>
            <a:graphic>
              <a:graphicData uri="http://schemas.openxmlformats.org/drawingml/2006/table">
                <a:tbl>
                  <a:tblPr/>
                  <a:tblGrid>
                    <a:gridCol w="3175904">
                      <a:extLst>
                        <a:ext uri="{9D8B030D-6E8A-4147-A177-3AD203B41FA5}">
                          <a16:colId xmlns:a16="http://schemas.microsoft.com/office/drawing/2014/main" val="825897032"/>
                        </a:ext>
                      </a:extLst>
                    </a:gridCol>
                    <a:gridCol w="1334556">
                      <a:extLst>
                        <a:ext uri="{9D8B030D-6E8A-4147-A177-3AD203B41FA5}">
                          <a16:colId xmlns:a16="http://schemas.microsoft.com/office/drawing/2014/main" val="288175026"/>
                        </a:ext>
                      </a:extLst>
                    </a:gridCol>
                  </a:tblGrid>
                  <a:tr h="44352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Regression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8356" b="-6808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694579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Linear Regression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0.89284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8281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Ridge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0.881378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538993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RandomForest Regressor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0.877568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06459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SGD Regressor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0.871479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1356138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ElasticNet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0.854351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1686740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Lasso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0.851623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6060932"/>
                      </a:ext>
                    </a:extLst>
                  </a:tr>
                  <a:tr h="42135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SVR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等线" panose="02010600030101010101" pitchFamily="2" charset="-122"/>
                            </a:rPr>
                            <a:t>0.844713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E7E6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41880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116240-C618-28AA-24E5-9B3AFB1B9089}"/>
                  </a:ext>
                </a:extLst>
              </p:cNvPr>
              <p:cNvSpPr txBox="1"/>
              <p:nvPr/>
            </p:nvSpPr>
            <p:spPr>
              <a:xfrm>
                <a:off x="6948852" y="3207891"/>
                <a:ext cx="1438424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zh-CN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pt-BR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0116240-C618-28AA-24E5-9B3AFB1B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852" y="3207891"/>
                <a:ext cx="1438424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7">
            <a:extLst>
              <a:ext uri="{FF2B5EF4-FFF2-40B4-BE49-F238E27FC236}">
                <a16:creationId xmlns:a16="http://schemas.microsoft.com/office/drawing/2014/main" id="{7BF9A87A-5044-FE1F-4977-89539217A3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文本框 1"/>
          <p:cNvSpPr txBox="1"/>
          <p:nvPr/>
        </p:nvSpPr>
        <p:spPr>
          <a:xfrm>
            <a:off x="3151237" y="2571179"/>
            <a:ext cx="588952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GA algorithm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386D5327-3EBA-C4C3-FC28-9796F9D3885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文本框 1"/>
          <p:cNvSpPr txBox="1"/>
          <p:nvPr/>
        </p:nvSpPr>
        <p:spPr>
          <a:xfrm>
            <a:off x="583133" y="316249"/>
            <a:ext cx="496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E39912-0674-1674-A9F0-D0690503E21F}"/>
              </a:ext>
            </a:extLst>
          </p:cNvPr>
          <p:cNvSpPr txBox="1"/>
          <p:nvPr/>
        </p:nvSpPr>
        <p:spPr>
          <a:xfrm>
            <a:off x="8711111" y="3280520"/>
            <a:ext cx="2934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Roulette Wheel Selection</a:t>
            </a:r>
          </a:p>
          <a:p>
            <a:r>
              <a:rPr lang="en-US" altLang="zh-CN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Elitism</a:t>
            </a:r>
            <a:endParaRPr lang="zh-CN" altLang="en-US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B32F9B-8228-C8C5-C12E-E8021AB63808}"/>
              </a:ext>
            </a:extLst>
          </p:cNvPr>
          <p:cNvSpPr txBox="1"/>
          <p:nvPr/>
        </p:nvSpPr>
        <p:spPr>
          <a:xfrm>
            <a:off x="8653732" y="4475142"/>
            <a:ext cx="3624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Point Crossover</a:t>
            </a:r>
          </a:p>
          <a:p>
            <a:r>
              <a:rPr lang="en-US" altLang="zh-CN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Crossover probability</a:t>
            </a:r>
            <a:endParaRPr lang="zh-CN" altLang="en-US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95919D-09C1-6CA2-7A9D-9D66EC8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72" y="200959"/>
            <a:ext cx="4559352" cy="28044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2506AA-5B2C-DA0E-7009-0FA14B5A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98" y="1228242"/>
            <a:ext cx="4362450" cy="48291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DE78CC-A3A7-FA93-350D-2E6F7080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073" y="5364571"/>
            <a:ext cx="400050" cy="1028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7536F3-79FF-6D64-35D8-92202AB7F6DF}"/>
              </a:ext>
            </a:extLst>
          </p:cNvPr>
          <p:cNvSpPr txBox="1"/>
          <p:nvPr/>
        </p:nvSpPr>
        <p:spPr>
          <a:xfrm>
            <a:off x="8711111" y="5484893"/>
            <a:ext cx="2353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Mutation probability</a:t>
            </a:r>
            <a:endParaRPr lang="zh-CN" altLang="en-US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A2B253-1495-4B0E-23D8-B47DA2ABFAA5}"/>
              </a:ext>
            </a:extLst>
          </p:cNvPr>
          <p:cNvSpPr txBox="1"/>
          <p:nvPr/>
        </p:nvSpPr>
        <p:spPr>
          <a:xfrm>
            <a:off x="840931" y="3736294"/>
            <a:ext cx="2934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Stopping Conditions</a:t>
            </a:r>
            <a:endParaRPr lang="zh-CN" altLang="en-US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7FAFB87-99E9-76CB-DA13-1A08B8084632}"/>
              </a:ext>
            </a:extLst>
          </p:cNvPr>
          <p:cNvSpPr txBox="1"/>
          <p:nvPr/>
        </p:nvSpPr>
        <p:spPr>
          <a:xfrm>
            <a:off x="426829" y="5144546"/>
            <a:ext cx="3226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algorithm stops when the number of generations reaches MaxGenerations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233AD4-E101-E8B1-CFF4-42FB92B8CC5F}"/>
              </a:ext>
            </a:extLst>
          </p:cNvPr>
          <p:cNvSpPr txBox="1"/>
          <p:nvPr/>
        </p:nvSpPr>
        <p:spPr>
          <a:xfrm>
            <a:off x="388369" y="4288194"/>
            <a:ext cx="4049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variance of fitness values in a population reaches Maxtolerance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id="{7D0F06B4-8986-BD24-71B4-731A11746B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8F25D7-F6C6-EA3B-A3D2-6C7893DA922D}"/>
              </a:ext>
            </a:extLst>
          </p:cNvPr>
          <p:cNvSpPr txBox="1"/>
          <p:nvPr/>
        </p:nvSpPr>
        <p:spPr>
          <a:xfrm>
            <a:off x="931296" y="1337533"/>
            <a:ext cx="373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Initialization</a:t>
            </a:r>
            <a:endParaRPr lang="zh-CN" altLang="en-US" b="1" dirty="0">
              <a:solidFill>
                <a:srgbClr val="2929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69F3E5-9828-8486-0065-F2CE59642C62}"/>
              </a:ext>
            </a:extLst>
          </p:cNvPr>
          <p:cNvSpPr txBox="1"/>
          <p:nvPr/>
        </p:nvSpPr>
        <p:spPr>
          <a:xfrm>
            <a:off x="583133" y="1823362"/>
            <a:ext cx="20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binary string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3BF11-0BC9-7C56-F5D6-46474B0C0595}"/>
              </a:ext>
            </a:extLst>
          </p:cNvPr>
          <p:cNvSpPr txBox="1"/>
          <p:nvPr/>
        </p:nvSpPr>
        <p:spPr>
          <a:xfrm>
            <a:off x="537782" y="2403202"/>
            <a:ext cx="3801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0/1 indicates the presence/absence of the ith feature in the solution.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3" grpId="0"/>
      <p:bldP spid="26" grpId="0"/>
      <p:bldP spid="28" grpId="0"/>
      <p:bldP spid="2" grpId="0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文本框 1"/>
          <p:cNvSpPr txBox="1"/>
          <p:nvPr/>
        </p:nvSpPr>
        <p:spPr>
          <a:xfrm>
            <a:off x="583134" y="316249"/>
            <a:ext cx="620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Adaptive GA algorithm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思源黑体 Bold" panose="020B0800000000000000" pitchFamily="34" charset="-122"/>
              <a:cs typeface="Tahoma" panose="020B0604030504040204" pitchFamily="34" charset="0"/>
            </a:endParaRPr>
          </a:p>
        </p:txBody>
      </p:sp>
      <p:sp>
        <p:nvSpPr>
          <p:cNvPr id="1048662" name="文本框 3"/>
          <p:cNvSpPr txBox="1"/>
          <p:nvPr/>
        </p:nvSpPr>
        <p:spPr>
          <a:xfrm>
            <a:off x="583134" y="2503230"/>
            <a:ext cx="109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01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663" name="文本框 4"/>
          <p:cNvSpPr txBox="1"/>
          <p:nvPr/>
        </p:nvSpPr>
        <p:spPr>
          <a:xfrm>
            <a:off x="6707192" y="2503230"/>
            <a:ext cx="109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02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3145730" name="直接连接符 5"/>
          <p:cNvCxnSpPr>
            <a:cxnSpLocks/>
          </p:cNvCxnSpPr>
          <p:nvPr/>
        </p:nvCxnSpPr>
        <p:spPr>
          <a:xfrm>
            <a:off x="1873050" y="2503230"/>
            <a:ext cx="0" cy="672674"/>
          </a:xfrm>
          <a:prstGeom prst="line">
            <a:avLst/>
          </a:prstGeom>
          <a:ln w="25400">
            <a:solidFill>
              <a:srgbClr val="355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6"/>
          <p:cNvCxnSpPr>
            <a:cxnSpLocks/>
          </p:cNvCxnSpPr>
          <p:nvPr/>
        </p:nvCxnSpPr>
        <p:spPr>
          <a:xfrm>
            <a:off x="8006202" y="2502777"/>
            <a:ext cx="0" cy="672674"/>
          </a:xfrm>
          <a:prstGeom prst="line">
            <a:avLst/>
          </a:prstGeom>
          <a:ln w="25400">
            <a:solidFill>
              <a:srgbClr val="355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64" name="文本框 7"/>
          <p:cNvSpPr txBox="1"/>
          <p:nvPr/>
        </p:nvSpPr>
        <p:spPr>
          <a:xfrm>
            <a:off x="1968440" y="2377449"/>
            <a:ext cx="284814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Different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fitness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 applies different crossover and mutation probability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48665" name="文本框 8"/>
          <p:cNvSpPr txBox="1"/>
          <p:nvPr/>
        </p:nvSpPr>
        <p:spPr>
          <a:xfrm>
            <a:off x="2134757" y="1228037"/>
            <a:ext cx="792248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Constant crossover and mutation probabilities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48666" name="文本框 9"/>
          <p:cNvSpPr txBox="1"/>
          <p:nvPr/>
        </p:nvSpPr>
        <p:spPr>
          <a:xfrm>
            <a:off x="8252416" y="2377449"/>
            <a:ext cx="275561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Different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iteration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 use different crossover and mutation probabilities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48674" name="矩形 19"/>
          <p:cNvSpPr/>
          <p:nvPr/>
        </p:nvSpPr>
        <p:spPr>
          <a:xfrm>
            <a:off x="1675623" y="2445413"/>
            <a:ext cx="170231" cy="788307"/>
          </a:xfrm>
          <a:prstGeom prst="rect">
            <a:avLst/>
          </a:prstGeom>
          <a:solidFill>
            <a:srgbClr val="355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48675" name="矩形 20"/>
          <p:cNvSpPr/>
          <p:nvPr/>
        </p:nvSpPr>
        <p:spPr>
          <a:xfrm>
            <a:off x="7804321" y="2445413"/>
            <a:ext cx="170231" cy="788307"/>
          </a:xfrm>
          <a:prstGeom prst="rect">
            <a:avLst/>
          </a:prstGeom>
          <a:solidFill>
            <a:srgbClr val="355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C55CB2-D18B-8222-FB20-F1F555D6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81" y="4462297"/>
            <a:ext cx="4443100" cy="10156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87ACC-C618-D7A8-2E6D-7510630CF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821" y="4526649"/>
            <a:ext cx="4138000" cy="9233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0DD739-3616-DA43-1A2C-A572F3B7EA7C}"/>
              </a:ext>
            </a:extLst>
          </p:cNvPr>
          <p:cNvSpPr txBox="1"/>
          <p:nvPr/>
        </p:nvSpPr>
        <p:spPr>
          <a:xfrm>
            <a:off x="1760738" y="3838899"/>
            <a:ext cx="233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Crossover probability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562DC9-FC47-E6E1-CF8F-A289C44541F5}"/>
              </a:ext>
            </a:extLst>
          </p:cNvPr>
          <p:cNvSpPr txBox="1"/>
          <p:nvPr/>
        </p:nvSpPr>
        <p:spPr>
          <a:xfrm>
            <a:off x="8252416" y="3926017"/>
            <a:ext cx="233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Bold" panose="020B0800000000000000" pitchFamily="34" charset="-122"/>
                <a:cs typeface="Arial" panose="020B0604020202020204" pitchFamily="34" charset="0"/>
              </a:rPr>
              <a:t>Mutation probability</a:t>
            </a:r>
            <a:endParaRPr lang="zh-CN" altLang="en-US" dirty="0"/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4382C2D4-0739-FBA9-297C-BDD5AF801C5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5F4C8C-89BA-452C-96EE-313DAD4A6C3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2" grpId="0"/>
      <p:bldP spid="1048663" grpId="0"/>
      <p:bldP spid="1048664" grpId="0"/>
      <p:bldP spid="1048666" grpId="0"/>
      <p:bldP spid="1048674" grpId="0" animBg="1"/>
      <p:bldP spid="1048675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189</Words>
  <Application>Microsoft Office PowerPoint</Application>
  <PresentationFormat>宽屏</PresentationFormat>
  <Paragraphs>74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思源黑体 Normal</vt:lpstr>
      <vt:lpstr>思源黑体 Bold</vt:lpstr>
      <vt:lpstr>Tahoma</vt:lpstr>
      <vt:lpstr>Wingdings</vt:lpstr>
      <vt:lpstr>Arial</vt:lpstr>
      <vt:lpstr>等线 Light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欧陽　詩雨</cp:lastModifiedBy>
  <cp:revision>19</cp:revision>
  <dcterms:created xsi:type="dcterms:W3CDTF">2019-10-07T08:28:57Z</dcterms:created>
  <dcterms:modified xsi:type="dcterms:W3CDTF">2022-12-29T14:21:16Z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v1.0_mb_khRSE5PVHu9bwzBi+TjTbA==</vt:lpwstr>
  </property>
  <property fmtid="{D5CDD505-2E9C-101B-9397-08002B2CF9AE}" pid="4" name="ICV">
    <vt:lpwstr>0a8315510e274c809fa05f3396a5bc51</vt:lpwstr>
  </property>
</Properties>
</file>